
<file path=[Content_Types].xml><?xml version="1.0" encoding="utf-8"?>
<Types xmlns="http://schemas.openxmlformats.org/package/2006/content-types"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4"/>
  </p:notesMasterIdLst>
  <p:sldIdLst>
    <p:sldId id="256" r:id="rId2"/>
    <p:sldId id="257" r:id="rId3"/>
    <p:sldId id="259" r:id="rId4"/>
    <p:sldId id="265" r:id="rId5"/>
    <p:sldId id="260" r:id="rId6"/>
    <p:sldId id="261" r:id="rId7"/>
    <p:sldId id="262" r:id="rId8"/>
    <p:sldId id="267" r:id="rId9"/>
    <p:sldId id="263" r:id="rId10"/>
    <p:sldId id="264" r:id="rId11"/>
    <p:sldId id="266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24" autoAdjust="0"/>
  </p:normalViewPr>
  <p:slideViewPr>
    <p:cSldViewPr>
      <p:cViewPr varScale="1">
        <p:scale>
          <a:sx n="82" d="100"/>
          <a:sy n="82" d="100"/>
        </p:scale>
        <p:origin x="1478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5E0104-8D08-4A41-A286-55C151329303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CCADA-A2F8-407A-9A80-AD08E37F724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DA642-C15F-44EC-AC09-E2E3CAB3421D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98339-8C0E-4D59-A2B1-31129A343833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CC48-1225-4D4D-963A-CB5667E92A8D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BFD65-E7F2-478D-8EB1-B2906DAEDED9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B3CA4-3E06-48EF-8435-8705EE13C7F5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E5CF-5D7C-42BB-9063-5FE20DC5AF72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4D095-F2D5-4996-A010-1FA324F61580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F190C-A757-4491-A5EF-C404211BEB9F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51ED-655E-43F3-B2D7-621CE11111C8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6C58A-6C2D-4E8B-A467-D10ACC047097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D438-E26D-40DE-AA07-92210919FB58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CF4F7D42-864C-47AD-BFC6-B8E735185B39}" type="datetime1">
              <a:rPr lang="en-US" smtClean="0"/>
              <a:pPr/>
              <a:t>7/4/2019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r>
              <a:rPr lang="en-US"/>
              <a:t>Project Tittle</a:t>
            </a: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atpoint.com/" TargetMode="External"/><Relationship Id="rId2" Type="http://schemas.openxmlformats.org/officeDocument/2006/relationships/hyperlink" Target="https://doi.org/10.1109/ACSAT.2012.2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" TargetMode="External"/><Relationship Id="rId4" Type="http://schemas.openxmlformats.org/officeDocument/2006/relationships/hyperlink" Target="https://www.geeksforgeeks.org/java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Ancient_Greek" TargetMode="External"/><Relationship Id="rId2" Type="http://schemas.openxmlformats.org/officeDocument/2006/relationships/hyperlink" Target="http://en.wikipedia.org/wiki/Security_through_obscurit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0811724"/>
              </p:ext>
            </p:extLst>
          </p:nvPr>
        </p:nvGraphicFramePr>
        <p:xfrm>
          <a:off x="2438400" y="3276600"/>
          <a:ext cx="5192395" cy="450850"/>
        </p:xfrm>
        <a:graphic>
          <a:graphicData uri="http://schemas.openxmlformats.org/drawingml/2006/table">
            <a:tbl>
              <a:tblPr/>
              <a:tblGrid>
                <a:gridCol w="800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1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1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70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latin typeface="Times New Roman"/>
                          <a:ea typeface="Calibri"/>
                          <a:cs typeface="Times New Roman"/>
                        </a:rPr>
                        <a:t>Sr. No.</a:t>
                      </a:r>
                      <a:endParaRPr lang="en-US" sz="12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latin typeface="Times New Roman"/>
                          <a:ea typeface="Calibri"/>
                          <a:cs typeface="Times New Roman"/>
                        </a:rPr>
                        <a:t>NAME </a:t>
                      </a:r>
                      <a:endParaRPr lang="en-US" sz="12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latin typeface="Times New Roman"/>
                          <a:ea typeface="Calibri"/>
                          <a:cs typeface="Times New Roman"/>
                        </a:rPr>
                        <a:t>ROLL NO.</a:t>
                      </a:r>
                      <a:endParaRPr lang="en-US" sz="12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70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Calibri"/>
                          <a:ea typeface="Calibri"/>
                          <a:cs typeface="Times New Roman"/>
                        </a:rPr>
                        <a:t>Vineet Tambe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1371600" y="1507869"/>
            <a:ext cx="7010400" cy="16619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00075" algn="l"/>
              </a:tabLst>
            </a:pPr>
            <a:r>
              <a:rPr kumimoji="0" lang="en-US" sz="40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“STEGANOGRAHY”</a:t>
            </a:r>
            <a:endParaRPr kumimoji="0" 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00075" algn="l"/>
              </a:tabLst>
            </a:pPr>
            <a:r>
              <a:rPr kumimoji="0" 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	</a:t>
            </a:r>
            <a:endParaRPr kumimoji="0" 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00075" algn="l"/>
              </a:tabLst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By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00075" algn="l"/>
              </a:tabLst>
            </a:pP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228600" y="4862901"/>
            <a:ext cx="9144000" cy="123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DEPARTMENT OF 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ELECTRONICS AND TELECOMMUNICATION ENGINEERING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PUNE INSTITUTE OF COMPUTER TECHNOLOGY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PUNE </a:t>
            </a:r>
            <a:r>
              <a:rPr kumimoji="0" lang="hi-IN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ea typeface="Calibri" pitchFamily="34" charset="0"/>
                <a:cs typeface="Kokila" pitchFamily="34" charset="0"/>
              </a:rPr>
              <a:t>–</a:t>
            </a: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43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Steganography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Application and references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Steganography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556AAB06-87DB-446A-9361-7430F235D413}"/>
              </a:ext>
            </a:extLst>
          </p:cNvPr>
          <p:cNvSpPr txBox="1"/>
          <p:nvPr/>
        </p:nvSpPr>
        <p:spPr>
          <a:xfrm>
            <a:off x="1213695" y="1676400"/>
            <a:ext cx="7658100" cy="2973955"/>
          </a:xfrm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332740" marR="5080" indent="-320040">
              <a:lnSpc>
                <a:spcPts val="2920"/>
              </a:lnSpc>
              <a:spcBef>
                <a:spcPts val="459"/>
              </a:spcBef>
              <a:buClr>
                <a:srgbClr val="DA1F28"/>
              </a:buClr>
              <a:buSzPct val="59259"/>
              <a:buFont typeface="Wingdings"/>
              <a:buChar char=""/>
              <a:tabLst>
                <a:tab pos="425450" algn="l"/>
                <a:tab pos="426084" algn="l"/>
              </a:tabLst>
            </a:pP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sz="2000" b="1" spc="-5" dirty="0">
                <a:latin typeface="Arial" panose="020B0604020202020204" pitchFamily="34" charset="0"/>
                <a:cs typeface="Arial" panose="020B0604020202020204" pitchFamily="34" charset="0"/>
              </a:rPr>
              <a:t>Confidential communication </a:t>
            </a:r>
            <a:r>
              <a:rPr sz="2000" b="1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sz="2000" b="1" spc="-5" dirty="0">
                <a:latin typeface="Arial" panose="020B0604020202020204" pitchFamily="34" charset="0"/>
                <a:cs typeface="Arial" panose="020B0604020202020204" pitchFamily="34" charset="0"/>
              </a:rPr>
              <a:t>secret data  storing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07034" indent="-349250">
              <a:lnSpc>
                <a:spcPct val="100000"/>
              </a:lnSpc>
              <a:spcBef>
                <a:spcPts val="1405"/>
              </a:spcBef>
              <a:buClr>
                <a:srgbClr val="2CA1BE"/>
              </a:buClr>
              <a:buSzPct val="110000"/>
              <a:buFont typeface="Wingdings 2"/>
              <a:buChar char=""/>
              <a:tabLst>
                <a:tab pos="407034" algn="l"/>
                <a:tab pos="407670" algn="l"/>
              </a:tabLst>
            </a:pP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Steganography provides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us</a:t>
            </a:r>
            <a:r>
              <a:rPr sz="2000" spc="-9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with:</a:t>
            </a:r>
          </a:p>
          <a:p>
            <a:pPr marL="607060" lvl="1" indent="-228600">
              <a:lnSpc>
                <a:spcPct val="100000"/>
              </a:lnSpc>
              <a:spcBef>
                <a:spcPts val="1070"/>
              </a:spcBef>
              <a:buClr>
                <a:srgbClr val="DA1F28"/>
              </a:buClr>
              <a:buSzPct val="73333"/>
              <a:buFont typeface="Wingdings"/>
              <a:buChar char=""/>
              <a:tabLst>
                <a:tab pos="607060" algn="l"/>
              </a:tabLst>
            </a:pP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Potential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capability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to hide the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existence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confidential</a:t>
            </a:r>
            <a:r>
              <a:rPr sz="2000" spc="-229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7060" lvl="1" indent="-228600">
              <a:lnSpc>
                <a:spcPct val="100000"/>
              </a:lnSpc>
              <a:spcBef>
                <a:spcPts val="725"/>
              </a:spcBef>
              <a:buClr>
                <a:srgbClr val="DA1F28"/>
              </a:buClr>
              <a:buSzPct val="73333"/>
              <a:buFont typeface="Wingdings"/>
              <a:buChar char=""/>
              <a:tabLst>
                <a:tab pos="607060" algn="l"/>
              </a:tabLst>
            </a:pP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Hardness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detecting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hidden (i.e., embedded)</a:t>
            </a:r>
            <a:r>
              <a:rPr sz="2000" spc="-9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7060" lvl="1" indent="-228600">
              <a:lnSpc>
                <a:spcPct val="100000"/>
              </a:lnSpc>
              <a:spcBef>
                <a:spcPts val="720"/>
              </a:spcBef>
              <a:buClr>
                <a:srgbClr val="DA1F28"/>
              </a:buClr>
              <a:buSzPct val="73333"/>
              <a:buFont typeface="Wingdings"/>
              <a:buChar char=""/>
              <a:tabLst>
                <a:tab pos="607060" algn="l"/>
              </a:tabLst>
            </a:pP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Strengthening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of the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secrecy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of the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encrypted</a:t>
            </a:r>
            <a:r>
              <a:rPr sz="2000" spc="-11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32740" indent="-320040">
              <a:lnSpc>
                <a:spcPct val="100000"/>
              </a:lnSpc>
              <a:spcBef>
                <a:spcPts val="625"/>
              </a:spcBef>
              <a:buClr>
                <a:srgbClr val="DA1F28"/>
              </a:buClr>
              <a:buSzPct val="59259"/>
              <a:buFont typeface="Wingdings"/>
              <a:buChar char=""/>
              <a:tabLst>
                <a:tab pos="332105" algn="l"/>
                <a:tab pos="332740" algn="l"/>
              </a:tabLst>
            </a:pPr>
            <a:r>
              <a:rPr sz="2000" b="1" dirty="0">
                <a:latin typeface="Arial" panose="020B0604020202020204" pitchFamily="34" charset="0"/>
                <a:cs typeface="Arial" panose="020B0604020202020204" pitchFamily="34" charset="0"/>
              </a:rPr>
              <a:t>Protection of </a:t>
            </a:r>
            <a:r>
              <a:rPr sz="2000" b="1" spc="-5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sz="2000" b="1" spc="-2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b="1" dirty="0">
                <a:latin typeface="Arial" panose="020B0604020202020204" pitchFamily="34" charset="0"/>
                <a:cs typeface="Arial" panose="020B0604020202020204" pitchFamily="34" charset="0"/>
              </a:rPr>
              <a:t>alteration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32740" marR="596265" indent="-320040">
              <a:lnSpc>
                <a:spcPts val="2920"/>
              </a:lnSpc>
              <a:spcBef>
                <a:spcPts val="735"/>
              </a:spcBef>
              <a:buClr>
                <a:srgbClr val="DA1F28"/>
              </a:buClr>
              <a:buSzPct val="59259"/>
              <a:buFont typeface="Wingdings"/>
              <a:buChar char=""/>
              <a:tabLst>
                <a:tab pos="332105" algn="l"/>
                <a:tab pos="332740" algn="l"/>
              </a:tabLst>
            </a:pPr>
            <a:r>
              <a:rPr sz="2000" b="1" spc="-5" dirty="0">
                <a:latin typeface="Arial" panose="020B0604020202020204" pitchFamily="34" charset="0"/>
                <a:cs typeface="Arial" panose="020B0604020202020204" pitchFamily="34" charset="0"/>
              </a:rPr>
              <a:t>Access control system </a:t>
            </a:r>
            <a:r>
              <a:rPr sz="2000" b="1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sz="2000" b="1" spc="-5" dirty="0">
                <a:latin typeface="Arial" panose="020B0604020202020204" pitchFamily="34" charset="0"/>
                <a:cs typeface="Arial" panose="020B0604020202020204" pitchFamily="34" charset="0"/>
              </a:rPr>
              <a:t>digital content  distribution</a:t>
            </a:r>
            <a:endParaRPr lang="en-IN" sz="2000" b="1" spc="-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6960D-F646-4A49-93C2-74566628C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Future scope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71245B-188D-4008-A524-31556BCDC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Steganography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DDC22-D821-49C2-8307-935C4D897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16497E52-EC16-4D4A-A0C0-A841CDFDA319}"/>
              </a:ext>
            </a:extLst>
          </p:cNvPr>
          <p:cNvSpPr txBox="1"/>
          <p:nvPr/>
        </p:nvSpPr>
        <p:spPr>
          <a:xfrm>
            <a:off x="1168501" y="1893909"/>
            <a:ext cx="7421883" cy="2614177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332740" marR="5080" indent="-320040" algn="just">
              <a:lnSpc>
                <a:spcPct val="80000"/>
              </a:lnSpc>
              <a:spcBef>
                <a:spcPts val="585"/>
              </a:spcBef>
              <a:buClr>
                <a:srgbClr val="DA1F28"/>
              </a:buClr>
              <a:buSzPct val="60000"/>
              <a:buFont typeface="Wingdings"/>
              <a:buChar char=""/>
              <a:tabLst>
                <a:tab pos="332740" algn="l"/>
              </a:tabLst>
            </a:pPr>
            <a:r>
              <a:rPr sz="2000" spc="-15" dirty="0">
                <a:latin typeface="Arial" panose="020B0604020202020204" pitchFamily="34" charset="0"/>
                <a:cs typeface="Arial" panose="020B0604020202020204" pitchFamily="34" charset="0"/>
              </a:rPr>
              <a:t>Steganography,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though is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still a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fairly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new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idea.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There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are constant  advancements in the computer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field, suggesting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advancements </a:t>
            </a:r>
            <a:r>
              <a:rPr sz="2000" spc="-1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the  field of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steganography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as well.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It is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likely that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there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will soon be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more  efficient and more advanced techniques </a:t>
            </a:r>
            <a:r>
              <a:rPr sz="2000" spc="-1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Steganalysis. 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32740" marR="5080" indent="-320040" algn="just">
              <a:lnSpc>
                <a:spcPct val="80000"/>
              </a:lnSpc>
              <a:spcBef>
                <a:spcPts val="585"/>
              </a:spcBef>
              <a:buClr>
                <a:srgbClr val="DA1F28"/>
              </a:buClr>
              <a:buSzPct val="60000"/>
              <a:buFont typeface="Wingdings"/>
              <a:buChar char=""/>
              <a:tabLst>
                <a:tab pos="332740" algn="l"/>
              </a:tabLst>
            </a:pP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hopeful 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advancement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is the improved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sensitivity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to small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messages.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Knowing 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sz="2000" spc="-10" dirty="0">
                <a:latin typeface="Arial" panose="020B0604020202020204" pitchFamily="34" charset="0"/>
                <a:cs typeface="Arial" panose="020B0604020202020204" pitchFamily="34" charset="0"/>
              </a:rPr>
              <a:t>difficult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it is to detect the presence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of a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fairly large text file within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an  image,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imagine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sz="2000" spc="-10" dirty="0">
                <a:latin typeface="Arial" panose="020B0604020202020204" pitchFamily="34" charset="0"/>
                <a:cs typeface="Arial" panose="020B0604020202020204" pitchFamily="34" charset="0"/>
              </a:rPr>
              <a:t>difficult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it is to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detect even </a:t>
            </a:r>
            <a:r>
              <a:rPr sz="2000" spc="-10" dirty="0">
                <a:latin typeface="Arial" panose="020B0604020202020204" pitchFamily="34" charset="0"/>
                <a:cs typeface="Arial" panose="020B0604020202020204" pitchFamily="34" charset="0"/>
              </a:rPr>
              <a:t>one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or two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sentences 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embedded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an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image! </a:t>
            </a:r>
            <a:r>
              <a:rPr sz="2000" spc="-10" dirty="0"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is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like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finding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microscopic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needle </a:t>
            </a:r>
            <a:r>
              <a:rPr sz="2000" spc="-5" dirty="0">
                <a:latin typeface="Arial" panose="020B0604020202020204" pitchFamily="34" charset="0"/>
                <a:cs typeface="Arial" panose="020B0604020202020204" pitchFamily="34" charset="0"/>
              </a:rPr>
              <a:t>in the 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ultimate</a:t>
            </a:r>
            <a:r>
              <a:rPr sz="2000" spc="-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haystack.</a:t>
            </a:r>
          </a:p>
        </p:txBody>
      </p:sp>
    </p:spTree>
    <p:extLst>
      <p:ext uri="{BB962C8B-B14F-4D97-AF65-F5344CB8AC3E}">
        <p14:creationId xmlns:p14="http://schemas.microsoft.com/office/powerpoint/2010/main" val="3693083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365B1-3950-4AD9-88F2-2E2D8731F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References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C8F48A-FD59-454D-980D-ED582278F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82296" indent="0">
              <a:buNone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[1] An Introduction to Image Steganography Techniques. </a:t>
            </a:r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Date of Conference: 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26-28 Nov. 2012</a:t>
            </a:r>
          </a:p>
          <a:p>
            <a:pPr marL="82296" indent="0">
              <a:buNone/>
            </a:pPr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Date Added to IEEE </a:t>
            </a:r>
            <a:r>
              <a:rPr lang="en-IN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Xplore</a:t>
            </a:r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: 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16 May 2013 </a:t>
            </a:r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ISBN Information: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INSPEC Accession Number: 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13503058 </a:t>
            </a:r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DOI: </a:t>
            </a:r>
            <a:r>
              <a:rPr lang="en-IN" sz="2200" u="sng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10.1109/ACSAT.2012.25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Publisher: 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IEEE.</a:t>
            </a:r>
          </a:p>
          <a:p>
            <a:pPr marL="82296" indent="0">
              <a:buNone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82296" indent="0">
              <a:buNone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IN" sz="2200" u="sng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https://www.javatpoint.com</a:t>
            </a: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2296" indent="0">
              <a:buNone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82296" indent="0">
              <a:buNone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[3] </a:t>
            </a:r>
            <a:r>
              <a:rPr lang="en-IN" sz="2200" u="sng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https://www.geeksforgeeks.org/java/</a:t>
            </a: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2296" indent="0">
              <a:buNone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82296" indent="0">
              <a:buNone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[4] </a:t>
            </a:r>
            <a:r>
              <a:rPr lang="en-IN" sz="2200" u="sng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https://www.youtube.com/</a:t>
            </a: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2296" indent="0">
              <a:buNone/>
            </a:pP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D236EF-A348-4B4B-972D-DB6B3FFA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291EC-250B-4D1D-8874-4329945EC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469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Steganography</a:t>
            </a: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37198C35-90CB-45CE-B44A-6DC1AEFDC73D}"/>
              </a:ext>
            </a:extLst>
          </p:cNvPr>
          <p:cNvSpPr txBox="1"/>
          <p:nvPr/>
        </p:nvSpPr>
        <p:spPr>
          <a:xfrm>
            <a:off x="1033017" y="1670683"/>
            <a:ext cx="7910002" cy="188577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2740" indent="-320040">
              <a:spcBef>
                <a:spcPts val="105"/>
              </a:spcBef>
              <a:buClr>
                <a:srgbClr val="DA1F28"/>
              </a:buClr>
              <a:buSzPct val="59615"/>
              <a:buFont typeface="Wingdings"/>
              <a:buChar char=""/>
              <a:tabLst>
                <a:tab pos="332105" algn="l"/>
                <a:tab pos="332740" algn="l"/>
              </a:tabLst>
            </a:pPr>
            <a:r>
              <a:rPr sz="2000" b="1" spc="-5" dirty="0">
                <a:latin typeface="Arial"/>
                <a:cs typeface="Arial"/>
              </a:rPr>
              <a:t>Steganography</a:t>
            </a:r>
            <a:r>
              <a:rPr lang="en-IN" sz="2000" b="1" spc="-5" dirty="0">
                <a:latin typeface="Arial"/>
                <a:cs typeface="Arial"/>
              </a:rPr>
              <a:t> </a:t>
            </a:r>
            <a:r>
              <a:rPr lang="en-US" sz="2000" spc="-10" dirty="0">
                <a:latin typeface="Arial"/>
                <a:cs typeface="Arial"/>
              </a:rPr>
              <a:t>is </a:t>
            </a:r>
            <a:r>
              <a:rPr lang="en-US" sz="2000" dirty="0">
                <a:latin typeface="Arial"/>
                <a:cs typeface="Arial"/>
              </a:rPr>
              <a:t>the art </a:t>
            </a:r>
            <a:r>
              <a:rPr lang="en-US" sz="2000" spc="-10" dirty="0">
                <a:latin typeface="Arial"/>
                <a:cs typeface="Arial"/>
              </a:rPr>
              <a:t>an</a:t>
            </a:r>
            <a:r>
              <a:rPr lang="en-US" sz="2000" spc="-5" dirty="0">
                <a:latin typeface="Arial"/>
                <a:cs typeface="Arial"/>
              </a:rPr>
              <a:t>d sci</a:t>
            </a:r>
            <a:r>
              <a:rPr lang="en-US" sz="2000" spc="-15" dirty="0">
                <a:latin typeface="Arial"/>
                <a:cs typeface="Arial"/>
              </a:rPr>
              <a:t>e</a:t>
            </a:r>
            <a:r>
              <a:rPr lang="en-US" sz="2000" spc="-5" dirty="0">
                <a:latin typeface="Arial"/>
                <a:cs typeface="Arial"/>
              </a:rPr>
              <a:t>n</a:t>
            </a:r>
            <a:r>
              <a:rPr lang="en-US" sz="2000" dirty="0">
                <a:latin typeface="Arial"/>
                <a:cs typeface="Arial"/>
              </a:rPr>
              <a:t>c</a:t>
            </a:r>
            <a:r>
              <a:rPr lang="en-US" sz="2000" spc="-5" dirty="0">
                <a:latin typeface="Arial"/>
                <a:cs typeface="Arial"/>
              </a:rPr>
              <a:t>e o</a:t>
            </a:r>
            <a:r>
              <a:rPr lang="en-US" sz="2000" dirty="0">
                <a:latin typeface="Arial"/>
                <a:cs typeface="Arial"/>
              </a:rPr>
              <a:t>f </a:t>
            </a:r>
            <a:r>
              <a:rPr lang="en-US" sz="2000" spc="-5" dirty="0">
                <a:latin typeface="Arial"/>
                <a:cs typeface="Arial"/>
              </a:rPr>
              <a:t>writi</a:t>
            </a:r>
            <a:r>
              <a:rPr lang="en-US" sz="2000" spc="-15" dirty="0">
                <a:latin typeface="Arial"/>
                <a:cs typeface="Arial"/>
              </a:rPr>
              <a:t>n</a:t>
            </a:r>
            <a:r>
              <a:rPr lang="en-US" sz="2000" spc="-5" dirty="0">
                <a:latin typeface="Arial"/>
                <a:cs typeface="Arial"/>
              </a:rPr>
              <a:t>g hi</a:t>
            </a:r>
            <a:r>
              <a:rPr lang="en-US" sz="2000" spc="-15" dirty="0">
                <a:latin typeface="Arial"/>
                <a:cs typeface="Arial"/>
              </a:rPr>
              <a:t>d</a:t>
            </a:r>
            <a:r>
              <a:rPr lang="en-US" sz="2000" dirty="0">
                <a:latin typeface="Arial"/>
                <a:cs typeface="Arial"/>
              </a:rPr>
              <a:t>d</a:t>
            </a:r>
            <a:r>
              <a:rPr lang="en-US" sz="2000" spc="-5" dirty="0">
                <a:latin typeface="Arial"/>
                <a:cs typeface="Arial"/>
              </a:rPr>
              <a:t>en messages </a:t>
            </a:r>
            <a:r>
              <a:rPr lang="en-US" sz="2000" dirty="0">
                <a:latin typeface="Arial"/>
                <a:cs typeface="Arial"/>
              </a:rPr>
              <a:t>in </a:t>
            </a:r>
            <a:r>
              <a:rPr lang="en-US" sz="2000" spc="-5" dirty="0">
                <a:latin typeface="Arial"/>
                <a:cs typeface="Arial"/>
              </a:rPr>
              <a:t>such a way </a:t>
            </a:r>
            <a:r>
              <a:rPr lang="en-US" sz="2000" dirty="0">
                <a:latin typeface="Arial"/>
                <a:cs typeface="Arial"/>
              </a:rPr>
              <a:t>that </a:t>
            </a:r>
            <a:r>
              <a:rPr lang="en-US" sz="2000" spc="-5" dirty="0">
                <a:latin typeface="Arial"/>
                <a:cs typeface="Arial"/>
              </a:rPr>
              <a:t>no one, apart </a:t>
            </a:r>
            <a:r>
              <a:rPr lang="en-US" sz="2000" dirty="0">
                <a:latin typeface="Arial"/>
                <a:cs typeface="Arial"/>
              </a:rPr>
              <a:t>from the </a:t>
            </a:r>
            <a:r>
              <a:rPr lang="en-US" sz="2000" spc="-5" dirty="0">
                <a:latin typeface="Arial"/>
                <a:cs typeface="Arial"/>
              </a:rPr>
              <a:t>sender and  intended recipient, suspects the existence of </a:t>
            </a:r>
            <a:r>
              <a:rPr lang="en-US" sz="2000" dirty="0">
                <a:latin typeface="Arial"/>
                <a:cs typeface="Arial"/>
              </a:rPr>
              <a:t>the </a:t>
            </a:r>
            <a:r>
              <a:rPr lang="en-US" sz="2000" spc="-5" dirty="0">
                <a:latin typeface="Arial"/>
                <a:cs typeface="Arial"/>
              </a:rPr>
              <a:t>message, a  </a:t>
            </a:r>
            <a:r>
              <a:rPr lang="en-US" sz="2000" dirty="0">
                <a:latin typeface="Arial"/>
                <a:cs typeface="Arial"/>
              </a:rPr>
              <a:t>form </a:t>
            </a:r>
            <a:r>
              <a:rPr lang="en-US" sz="2000" spc="-5" dirty="0">
                <a:latin typeface="Arial"/>
                <a:cs typeface="Arial"/>
              </a:rPr>
              <a:t>of </a:t>
            </a:r>
            <a:r>
              <a:rPr lang="en-US" sz="2000" u="heavy" spc="-5" dirty="0">
                <a:solidFill>
                  <a:srgbClr val="FF8118"/>
                </a:solidFill>
                <a:uFill>
                  <a:solidFill>
                    <a:srgbClr val="FF8118"/>
                  </a:solidFill>
                </a:uFill>
                <a:latin typeface="Arial"/>
                <a:cs typeface="Arial"/>
                <a:hlinkClick r:id="rId2"/>
              </a:rPr>
              <a:t>security through</a:t>
            </a:r>
            <a:r>
              <a:rPr lang="en-US" sz="2000" u="heavy" spc="-10" dirty="0">
                <a:solidFill>
                  <a:srgbClr val="FF8118"/>
                </a:solidFill>
                <a:uFill>
                  <a:solidFill>
                    <a:srgbClr val="FF8118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lang="en-US" sz="2000" u="heavy" spc="-20" dirty="0">
                <a:solidFill>
                  <a:srgbClr val="FF8118"/>
                </a:solidFill>
                <a:uFill>
                  <a:solidFill>
                    <a:srgbClr val="FF8118"/>
                  </a:solidFill>
                </a:uFill>
                <a:latin typeface="Arial"/>
                <a:cs typeface="Arial"/>
                <a:hlinkClick r:id="rId2"/>
              </a:rPr>
              <a:t>obscurity</a:t>
            </a:r>
            <a:r>
              <a:rPr lang="en-US" sz="2000" u="heavy" spc="-20" dirty="0">
                <a:solidFill>
                  <a:srgbClr val="FF8118"/>
                </a:solidFill>
                <a:uFill>
                  <a:solidFill>
                    <a:srgbClr val="FF8118"/>
                  </a:solidFill>
                </a:uFill>
                <a:latin typeface="Arial"/>
                <a:cs typeface="Arial"/>
              </a:rPr>
              <a:t>.</a:t>
            </a:r>
            <a:endParaRPr lang="en-US" sz="2000" dirty="0">
              <a:latin typeface="Arial"/>
              <a:cs typeface="Arial"/>
            </a:endParaRPr>
          </a:p>
          <a:p>
            <a:pPr marL="332740" indent="-320040">
              <a:spcBef>
                <a:spcPts val="105"/>
              </a:spcBef>
              <a:buClr>
                <a:srgbClr val="DA1F28"/>
              </a:buClr>
              <a:buSzPct val="59615"/>
              <a:buFont typeface="Wingdings"/>
              <a:buChar char=""/>
              <a:tabLst>
                <a:tab pos="332105" algn="l"/>
                <a:tab pos="332740" algn="l"/>
              </a:tabLst>
            </a:pPr>
            <a:endParaRPr lang="en-US" sz="2000" dirty="0">
              <a:latin typeface="Arial"/>
              <a:cs typeface="Arial"/>
            </a:endParaRPr>
          </a:p>
          <a:p>
            <a:pPr marL="332740" indent="-320040">
              <a:lnSpc>
                <a:spcPct val="100000"/>
              </a:lnSpc>
              <a:spcBef>
                <a:spcPts val="105"/>
              </a:spcBef>
              <a:buClr>
                <a:srgbClr val="DA1F28"/>
              </a:buClr>
              <a:buSzPct val="59615"/>
              <a:buFont typeface="Wingdings"/>
              <a:buChar char=""/>
              <a:tabLst>
                <a:tab pos="332105" algn="l"/>
                <a:tab pos="332740" algn="l"/>
              </a:tabLst>
            </a:pPr>
            <a:endParaRPr sz="2000" dirty="0">
              <a:latin typeface="Arial"/>
              <a:cs typeface="Arial"/>
            </a:endParaRPr>
          </a:p>
        </p:txBody>
      </p:sp>
      <p:sp>
        <p:nvSpPr>
          <p:cNvPr id="15" name="object 5">
            <a:extLst>
              <a:ext uri="{FF2B5EF4-FFF2-40B4-BE49-F238E27FC236}">
                <a16:creationId xmlns:a16="http://schemas.microsoft.com/office/drawing/2014/main" id="{C04BA414-3967-4592-9815-A94409EB7CA7}"/>
              </a:ext>
            </a:extLst>
          </p:cNvPr>
          <p:cNvSpPr txBox="1"/>
          <p:nvPr/>
        </p:nvSpPr>
        <p:spPr>
          <a:xfrm>
            <a:off x="987836" y="2981751"/>
            <a:ext cx="8000364" cy="1641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7620" indent="-320040" algn="just">
              <a:lnSpc>
                <a:spcPct val="100000"/>
              </a:lnSpc>
              <a:spcBef>
                <a:spcPts val="700"/>
              </a:spcBef>
              <a:buClr>
                <a:srgbClr val="DA1F28"/>
              </a:buClr>
              <a:buSzPct val="60416"/>
              <a:buFont typeface="Wingdings"/>
              <a:buChar char=""/>
              <a:tabLst>
                <a:tab pos="332740" algn="l"/>
              </a:tabLst>
            </a:pPr>
            <a:r>
              <a:rPr sz="2000" spc="-5" dirty="0">
                <a:latin typeface="Arial"/>
                <a:cs typeface="Arial"/>
              </a:rPr>
              <a:t>The word </a:t>
            </a:r>
            <a:r>
              <a:rPr sz="2000" i="1" spc="-5" dirty="0">
                <a:latin typeface="Arial"/>
                <a:cs typeface="Arial"/>
              </a:rPr>
              <a:t>steganography </a:t>
            </a:r>
            <a:r>
              <a:rPr sz="2000" spc="-5" dirty="0">
                <a:latin typeface="Arial"/>
                <a:cs typeface="Arial"/>
              </a:rPr>
              <a:t>is of</a:t>
            </a:r>
            <a:r>
              <a:rPr sz="2000" spc="-5" dirty="0">
                <a:solidFill>
                  <a:srgbClr val="FF8118"/>
                </a:solidFill>
                <a:latin typeface="Arial"/>
                <a:cs typeface="Arial"/>
              </a:rPr>
              <a:t> </a:t>
            </a:r>
            <a:r>
              <a:rPr sz="2000" u="heavy" dirty="0">
                <a:solidFill>
                  <a:srgbClr val="FF8118"/>
                </a:solidFill>
                <a:uFill>
                  <a:solidFill>
                    <a:srgbClr val="FF8118"/>
                  </a:solidFill>
                </a:uFill>
                <a:latin typeface="Arial"/>
                <a:cs typeface="Arial"/>
                <a:hlinkClick r:id="rId3"/>
              </a:rPr>
              <a:t>Greek</a:t>
            </a:r>
            <a:r>
              <a:rPr sz="2000" dirty="0">
                <a:solidFill>
                  <a:srgbClr val="FF8118"/>
                </a:solidFill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origin </a:t>
            </a:r>
            <a:r>
              <a:rPr sz="2000" dirty="0">
                <a:latin typeface="Arial"/>
                <a:cs typeface="Arial"/>
              </a:rPr>
              <a:t>and </a:t>
            </a:r>
            <a:r>
              <a:rPr sz="2000" spc="-5" dirty="0">
                <a:latin typeface="Arial"/>
                <a:cs typeface="Arial"/>
              </a:rPr>
              <a:t>means  </a:t>
            </a:r>
            <a:r>
              <a:rPr sz="2000" dirty="0">
                <a:latin typeface="Arial"/>
                <a:cs typeface="Arial"/>
              </a:rPr>
              <a:t>"concealed </a:t>
            </a:r>
            <a:r>
              <a:rPr sz="2000" spc="-5" dirty="0">
                <a:latin typeface="Arial"/>
                <a:cs typeface="Arial"/>
              </a:rPr>
              <a:t>writing" </a:t>
            </a:r>
            <a:r>
              <a:rPr sz="2000" dirty="0">
                <a:latin typeface="Arial"/>
                <a:cs typeface="Arial"/>
              </a:rPr>
              <a:t>from the </a:t>
            </a:r>
            <a:r>
              <a:rPr sz="2000" spc="-5" dirty="0">
                <a:latin typeface="Arial"/>
                <a:cs typeface="Arial"/>
              </a:rPr>
              <a:t>Greek </a:t>
            </a:r>
            <a:r>
              <a:rPr sz="2000" dirty="0">
                <a:latin typeface="Arial"/>
                <a:cs typeface="Arial"/>
              </a:rPr>
              <a:t>words </a:t>
            </a:r>
            <a:r>
              <a:rPr sz="2000" i="1" spc="-5" dirty="0">
                <a:latin typeface="Arial"/>
                <a:cs typeface="Arial"/>
              </a:rPr>
              <a:t>steganos </a:t>
            </a:r>
            <a:r>
              <a:rPr sz="2000" dirty="0">
                <a:latin typeface="Arial"/>
                <a:cs typeface="Arial"/>
              </a:rPr>
              <a:t>meaning  </a:t>
            </a:r>
            <a:r>
              <a:rPr sz="2000" spc="-5" dirty="0">
                <a:latin typeface="Arial"/>
                <a:cs typeface="Arial"/>
              </a:rPr>
              <a:t>"covered or </a:t>
            </a:r>
            <a:r>
              <a:rPr sz="2000" dirty="0">
                <a:latin typeface="Arial"/>
                <a:cs typeface="Arial"/>
              </a:rPr>
              <a:t>protected", </a:t>
            </a:r>
            <a:r>
              <a:rPr sz="2000" spc="-5" dirty="0">
                <a:latin typeface="Arial"/>
                <a:cs typeface="Arial"/>
              </a:rPr>
              <a:t>and </a:t>
            </a:r>
            <a:r>
              <a:rPr sz="2000" i="1" spc="-5" dirty="0">
                <a:latin typeface="Arial"/>
                <a:cs typeface="Arial"/>
              </a:rPr>
              <a:t>graphein </a:t>
            </a:r>
            <a:r>
              <a:rPr sz="2000" spc="-5" dirty="0">
                <a:latin typeface="Arial"/>
                <a:cs typeface="Arial"/>
              </a:rPr>
              <a:t>meaning</a:t>
            </a:r>
            <a:r>
              <a:rPr sz="2000" spc="65" dirty="0">
                <a:latin typeface="Arial"/>
                <a:cs typeface="Arial"/>
              </a:rPr>
              <a:t> </a:t>
            </a:r>
            <a:r>
              <a:rPr sz="2000" spc="-5" dirty="0">
                <a:latin typeface="Arial"/>
                <a:cs typeface="Arial"/>
              </a:rPr>
              <a:t>"writing".</a:t>
            </a:r>
            <a:endParaRPr sz="2000" dirty="0">
              <a:latin typeface="Arial"/>
              <a:cs typeface="Arial"/>
            </a:endParaRPr>
          </a:p>
          <a:p>
            <a:pPr marL="332740" indent="-320040">
              <a:lnSpc>
                <a:spcPct val="100000"/>
              </a:lnSpc>
              <a:spcBef>
                <a:spcPts val="695"/>
              </a:spcBef>
              <a:buClr>
                <a:srgbClr val="DA1F28"/>
              </a:buClr>
              <a:buSzPct val="60416"/>
              <a:buFont typeface="Wingdings"/>
              <a:buChar char=""/>
              <a:tabLst>
                <a:tab pos="332105" algn="l"/>
                <a:tab pos="332740" algn="l"/>
                <a:tab pos="2883535" algn="l"/>
                <a:tab pos="4034790" algn="l"/>
                <a:tab pos="5130800" algn="l"/>
                <a:tab pos="5854700" algn="l"/>
                <a:tab pos="6814820" algn="l"/>
                <a:tab pos="7285990" algn="l"/>
                <a:tab pos="8092440" algn="l"/>
              </a:tabLst>
            </a:pPr>
            <a:r>
              <a:rPr sz="2000" b="1" spc="-5" dirty="0">
                <a:latin typeface="Arial"/>
                <a:cs typeface="Arial"/>
              </a:rPr>
              <a:t>“Steganography	</a:t>
            </a:r>
            <a:r>
              <a:rPr sz="2000" b="1" dirty="0">
                <a:latin typeface="Arial"/>
                <a:cs typeface="Arial"/>
              </a:rPr>
              <a:t>means	</a:t>
            </a:r>
            <a:r>
              <a:rPr sz="2000" b="1" spc="-5" dirty="0">
                <a:latin typeface="Arial"/>
                <a:cs typeface="Arial"/>
              </a:rPr>
              <a:t>hiding	</a:t>
            </a:r>
            <a:r>
              <a:rPr sz="2000" b="1" spc="-10" dirty="0">
                <a:latin typeface="Arial"/>
                <a:cs typeface="Arial"/>
              </a:rPr>
              <a:t>one	piece	</a:t>
            </a:r>
            <a:r>
              <a:rPr sz="2000" b="1" spc="-5" dirty="0">
                <a:latin typeface="Arial"/>
                <a:cs typeface="Arial"/>
              </a:rPr>
              <a:t>of	data	within</a:t>
            </a:r>
            <a:r>
              <a:rPr lang="en-IN" sz="2000" dirty="0">
                <a:latin typeface="Arial"/>
                <a:cs typeface="Arial"/>
              </a:rPr>
              <a:t> </a:t>
            </a:r>
            <a:r>
              <a:rPr sz="2000" b="1" spc="-5" dirty="0">
                <a:latin typeface="Arial"/>
                <a:cs typeface="Arial"/>
              </a:rPr>
              <a:t>another”.</a:t>
            </a:r>
            <a:endParaRPr sz="20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Proposed System: 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an </a:t>
            </a:r>
            <a:r>
              <a:rPr lang="en-IN" dirty="0"/>
              <a:t>imperceptible form of data hiding which goes unnoticed to the human eye.</a:t>
            </a:r>
          </a:p>
          <a:p>
            <a:r>
              <a:rPr lang="en-IN" dirty="0"/>
              <a:t>Can be applied differently in digital image , audio file, video signal.</a:t>
            </a:r>
          </a:p>
          <a:p>
            <a:r>
              <a:rPr lang="en-IN" dirty="0"/>
              <a:t>It can be applied to any type of image i.e. grayscale or </a:t>
            </a:r>
            <a:r>
              <a:rPr lang="en-IN" dirty="0" err="1"/>
              <a:t>rgb</a:t>
            </a:r>
            <a:r>
              <a:rPr lang="en-IN" dirty="0"/>
              <a:t> or </a:t>
            </a:r>
            <a:r>
              <a:rPr lang="en-IN" dirty="0" err="1"/>
              <a:t>rgb</a:t>
            </a:r>
            <a:r>
              <a:rPr lang="en-IN" dirty="0"/>
              <a:t>-alpha. 	 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Steganography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7ED8A1F-ADE4-4BA4-9A62-BFA5D556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Steganography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0E1446-1754-4BB3-95DC-C03890685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F127D61-8A2D-4850-84E0-9F8467840F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6921268"/>
              </p:ext>
            </p:extLst>
          </p:nvPr>
        </p:nvGraphicFramePr>
        <p:xfrm>
          <a:off x="1385337" y="1066800"/>
          <a:ext cx="7251700" cy="45107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66518">
                  <a:extLst>
                    <a:ext uri="{9D8B030D-6E8A-4147-A177-3AD203B41FA5}">
                      <a16:colId xmlns:a16="http://schemas.microsoft.com/office/drawing/2014/main" val="2833270755"/>
                    </a:ext>
                  </a:extLst>
                </a:gridCol>
                <a:gridCol w="3685182">
                  <a:extLst>
                    <a:ext uri="{9D8B030D-6E8A-4147-A177-3AD203B41FA5}">
                      <a16:colId xmlns:a16="http://schemas.microsoft.com/office/drawing/2014/main" val="138445029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0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Steganography</a:t>
                      </a:r>
                    </a:p>
                  </a:txBody>
                  <a:tcPr marL="0" marR="0" marT="10160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0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Cryptography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10160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6934912"/>
                  </a:ext>
                </a:extLst>
              </a:tr>
              <a:tr h="28321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Unknown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message</a:t>
                      </a:r>
                      <a:r>
                        <a:rPr sz="1500" b="1" spc="-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passing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6350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Known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message</a:t>
                      </a:r>
                      <a:r>
                        <a:rPr sz="1500" b="1" spc="-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passing</a:t>
                      </a:r>
                      <a:endParaRPr sz="1500" dirty="0">
                        <a:latin typeface="Arial"/>
                        <a:cs typeface="Arial"/>
                      </a:endParaRPr>
                    </a:p>
                  </a:txBody>
                  <a:tcPr marL="0" marR="0" marT="6350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1133725"/>
                  </a:ext>
                </a:extLst>
              </a:tr>
              <a:tr h="78866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r>
                        <a:rPr sz="1500" b="1" spc="-5" dirty="0">
                          <a:latin typeface="Arial"/>
                          <a:cs typeface="Arial"/>
                        </a:rPr>
                        <a:t>Steganography </a:t>
                      </a:r>
                      <a:r>
                        <a:rPr sz="1500" b="1" spc="-10" dirty="0">
                          <a:latin typeface="Arial"/>
                          <a:cs typeface="Arial"/>
                        </a:rPr>
                        <a:t>prevents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discovery of</a:t>
                      </a:r>
                      <a:r>
                        <a:rPr sz="1500" b="1" spc="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the</a:t>
                      </a:r>
                      <a:endParaRPr sz="1500" dirty="0">
                        <a:latin typeface="Arial"/>
                        <a:cs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sz="1500" b="1" spc="-5" dirty="0">
                          <a:latin typeface="Arial"/>
                          <a:cs typeface="Arial"/>
                        </a:rPr>
                        <a:t>very </a:t>
                      </a:r>
                      <a:r>
                        <a:rPr sz="1500" b="1" dirty="0">
                          <a:latin typeface="Arial"/>
                          <a:cs typeface="Arial"/>
                        </a:rPr>
                        <a:t>existence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of</a:t>
                      </a:r>
                      <a:r>
                        <a:rPr sz="1500" b="1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communication</a:t>
                      </a:r>
                      <a:endParaRPr sz="1500" dirty="0">
                        <a:latin typeface="Arial"/>
                        <a:cs typeface="Arial"/>
                      </a:endParaRPr>
                    </a:p>
                  </a:txBody>
                  <a:tcPr marL="0" marR="0" marT="6350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tc>
                  <a:txBody>
                    <a:bodyPr/>
                    <a:lstStyle/>
                    <a:p>
                      <a:pPr marL="4445" algn="ctr"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r>
                        <a:rPr sz="1500" b="1" spc="-10" dirty="0">
                          <a:latin typeface="Arial"/>
                          <a:cs typeface="Arial"/>
                        </a:rPr>
                        <a:t>Encryption prevents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an unauthorized</a:t>
                      </a:r>
                      <a:r>
                        <a:rPr sz="1500" b="1" spc="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party</a:t>
                      </a:r>
                      <a:endParaRPr sz="1500">
                        <a:latin typeface="Arial"/>
                        <a:cs typeface="Arial"/>
                      </a:endParaRPr>
                    </a:p>
                    <a:p>
                      <a:pPr marL="571500" marR="565150" algn="ctr">
                        <a:lnSpc>
                          <a:spcPct val="114700"/>
                        </a:lnSpc>
                        <a:spcBef>
                          <a:spcPts val="15"/>
                        </a:spcBef>
                      </a:pPr>
                      <a:r>
                        <a:rPr sz="1500" b="1" spc="-5" dirty="0">
                          <a:latin typeface="Arial"/>
                          <a:cs typeface="Arial"/>
                        </a:rPr>
                        <a:t>from discovering the contents of</a:t>
                      </a:r>
                      <a:r>
                        <a:rPr sz="1500" b="1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a  communication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6350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285111"/>
                  </a:ext>
                </a:extLst>
              </a:tr>
              <a:tr h="479932">
                <a:tc>
                  <a:txBody>
                    <a:bodyPr/>
                    <a:lstStyle/>
                    <a:p>
                      <a:pPr marL="5080" algn="ctr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Little known</a:t>
                      </a:r>
                      <a:r>
                        <a:rPr sz="1500" b="1" spc="-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technology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6985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tc>
                  <a:txBody>
                    <a:bodyPr/>
                    <a:lstStyle/>
                    <a:p>
                      <a:pPr marL="5715" algn="ctr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sz="1500" b="1" spc="-5" dirty="0">
                          <a:latin typeface="Arial"/>
                          <a:cs typeface="Arial"/>
                        </a:rPr>
                        <a:t>Common</a:t>
                      </a:r>
                      <a:r>
                        <a:rPr sz="1500" b="1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technology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6985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2920125"/>
                  </a:ext>
                </a:extLst>
              </a:tr>
              <a:tr h="52580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sz="1500" b="1" spc="-20" dirty="0">
                          <a:latin typeface="Arial"/>
                          <a:cs typeface="Arial"/>
                        </a:rPr>
                        <a:t>Technology </a:t>
                      </a:r>
                      <a:r>
                        <a:rPr sz="1500" b="1" dirty="0">
                          <a:latin typeface="Arial"/>
                          <a:cs typeface="Arial"/>
                        </a:rPr>
                        <a:t>still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being </a:t>
                      </a:r>
                      <a:r>
                        <a:rPr sz="1500" b="1" spc="-10" dirty="0">
                          <a:latin typeface="Arial"/>
                          <a:cs typeface="Arial"/>
                        </a:rPr>
                        <a:t>develop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for</a:t>
                      </a:r>
                      <a:r>
                        <a:rPr sz="1500" b="1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dirty="0">
                          <a:latin typeface="Arial"/>
                          <a:cs typeface="Arial"/>
                        </a:rPr>
                        <a:t>certain</a:t>
                      </a:r>
                      <a:endParaRPr sz="1500">
                        <a:latin typeface="Arial"/>
                        <a:cs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sz="1500" b="1" spc="-5" dirty="0">
                          <a:latin typeface="Arial"/>
                          <a:cs typeface="Arial"/>
                        </a:rPr>
                        <a:t>formats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6985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sz="1500" b="1" spc="-5" dirty="0">
                          <a:latin typeface="Arial"/>
                          <a:cs typeface="Arial"/>
                        </a:rPr>
                        <a:t>Most of algorithm </a:t>
                      </a:r>
                      <a:r>
                        <a:rPr sz="1500" b="1" dirty="0">
                          <a:latin typeface="Arial"/>
                          <a:cs typeface="Arial"/>
                        </a:rPr>
                        <a:t>known by</a:t>
                      </a:r>
                      <a:r>
                        <a:rPr sz="1500" b="1" spc="-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all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6985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0554665"/>
                  </a:ext>
                </a:extLst>
              </a:tr>
              <a:tr h="78867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endParaRPr sz="185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500" b="1" spc="-5" dirty="0">
                          <a:latin typeface="Arial"/>
                          <a:cs typeface="Arial"/>
                        </a:rPr>
                        <a:t>Once </a:t>
                      </a:r>
                      <a:r>
                        <a:rPr sz="1500" b="1" dirty="0">
                          <a:latin typeface="Arial"/>
                          <a:cs typeface="Arial"/>
                        </a:rPr>
                        <a:t>detected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message is</a:t>
                      </a:r>
                      <a:r>
                        <a:rPr sz="1500" b="1" spc="-7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dirty="0">
                          <a:latin typeface="Arial"/>
                          <a:cs typeface="Arial"/>
                        </a:rPr>
                        <a:t>known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635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5"/>
                        </a:spcBef>
                      </a:pPr>
                      <a:r>
                        <a:rPr sz="1500" b="1" spc="-5" dirty="0">
                          <a:latin typeface="Arial"/>
                          <a:cs typeface="Arial"/>
                        </a:rPr>
                        <a:t>Strong current algorithm are </a:t>
                      </a:r>
                      <a:r>
                        <a:rPr sz="1500" b="1" dirty="0">
                          <a:latin typeface="Arial"/>
                          <a:cs typeface="Arial"/>
                        </a:rPr>
                        <a:t>resistant</a:t>
                      </a:r>
                      <a:r>
                        <a:rPr sz="1500" b="1" spc="-8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dirty="0">
                          <a:latin typeface="Arial"/>
                          <a:cs typeface="Arial"/>
                        </a:rPr>
                        <a:t>to</a:t>
                      </a:r>
                      <a:endParaRPr sz="1500">
                        <a:latin typeface="Arial"/>
                        <a:cs typeface="Arial"/>
                      </a:endParaRPr>
                    </a:p>
                    <a:p>
                      <a:pPr marL="71755" marR="69215" algn="ctr">
                        <a:lnSpc>
                          <a:spcPct val="114700"/>
                        </a:lnSpc>
                        <a:spcBef>
                          <a:spcPts val="1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attacks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,larger expensive computing </a:t>
                      </a:r>
                      <a:r>
                        <a:rPr sz="1500" b="1" dirty="0">
                          <a:latin typeface="Arial"/>
                          <a:cs typeface="Arial"/>
                        </a:rPr>
                        <a:t>power</a:t>
                      </a:r>
                      <a:r>
                        <a:rPr sz="1500" b="1" spc="-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is  required for</a:t>
                      </a:r>
                      <a:r>
                        <a:rPr sz="1500" b="1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cracking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6985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lnB w="12700">
                      <a:solidFill>
                        <a:srgbClr val="2CA1BE"/>
                      </a:solidFill>
                      <a:prstDash val="solid"/>
                    </a:lnB>
                    <a:solidFill>
                      <a:srgbClr val="E8EF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986357"/>
                  </a:ext>
                </a:extLst>
              </a:tr>
              <a:tr h="3912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500" b="1" spc="-5" dirty="0">
                          <a:latin typeface="Arial"/>
                          <a:cs typeface="Arial"/>
                        </a:rPr>
                        <a:t>Steganography does not </a:t>
                      </a:r>
                      <a:r>
                        <a:rPr sz="1500" b="1" dirty="0">
                          <a:latin typeface="Arial"/>
                          <a:cs typeface="Arial"/>
                        </a:rPr>
                        <a:t>alter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the</a:t>
                      </a:r>
                      <a:r>
                        <a:rPr sz="1500" b="1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structure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7620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solidFill>
                      <a:srgbClr val="E8EF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500" b="1" spc="-10" dirty="0">
                          <a:latin typeface="Arial"/>
                          <a:cs typeface="Arial"/>
                        </a:rPr>
                        <a:t>Cryptography </a:t>
                      </a:r>
                      <a:r>
                        <a:rPr sz="1500" b="1" dirty="0">
                          <a:latin typeface="Arial"/>
                          <a:cs typeface="Arial"/>
                        </a:rPr>
                        <a:t>alter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the structure of the</a:t>
                      </a:r>
                      <a:r>
                        <a:rPr sz="1500" b="1" spc="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secret</a:t>
                      </a:r>
                      <a:endParaRPr sz="1500" dirty="0">
                        <a:latin typeface="Arial"/>
                        <a:cs typeface="Arial"/>
                      </a:endParaRPr>
                    </a:p>
                  </a:txBody>
                  <a:tcPr marL="0" marR="0" marT="7620" marB="0">
                    <a:lnL w="12700">
                      <a:solidFill>
                        <a:srgbClr val="2CA1BE"/>
                      </a:solidFill>
                      <a:prstDash val="solid"/>
                    </a:lnL>
                    <a:lnR w="12700">
                      <a:solidFill>
                        <a:srgbClr val="2CA1BE"/>
                      </a:solidFill>
                      <a:prstDash val="solid"/>
                    </a:lnR>
                    <a:lnT w="12700">
                      <a:solidFill>
                        <a:srgbClr val="2CA1BE"/>
                      </a:solidFill>
                      <a:prstDash val="solid"/>
                    </a:lnT>
                    <a:solidFill>
                      <a:srgbClr val="E8EF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116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6873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Animation of project</a:t>
            </a:r>
          </a:p>
        </p:txBody>
      </p:sp>
      <p:pic>
        <p:nvPicPr>
          <p:cNvPr id="6" name="videoplayback">
            <a:hlinkClick r:id="" action="ppaction://media"/>
            <a:extLst>
              <a:ext uri="{FF2B5EF4-FFF2-40B4-BE49-F238E27FC236}">
                <a16:creationId xmlns:a16="http://schemas.microsoft.com/office/drawing/2014/main" id="{C78AD0F0-D6FA-4A4E-9DA9-FAD955E9D91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5100" y="1739900"/>
            <a:ext cx="7499350" cy="421798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Steganography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Flowchart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Steganography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ABD80D8C-7BB2-4D26-8BC7-059A9AE7D3EE}"/>
              </a:ext>
            </a:extLst>
          </p:cNvPr>
          <p:cNvSpPr/>
          <p:nvPr/>
        </p:nvSpPr>
        <p:spPr>
          <a:xfrm>
            <a:off x="1643743" y="1638300"/>
            <a:ext cx="6934200" cy="46672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</a:t>
            </a:r>
            <a:r>
              <a:rPr lang="en-US"/>
              <a:t>code explanation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I have defined two packages in project steganography: Encode and Decode.</a:t>
            </a:r>
            <a:endParaRPr lang="en-IN" dirty="0"/>
          </a:p>
          <a:p>
            <a:r>
              <a:rPr lang="en-US" dirty="0"/>
              <a:t>In package Encode  -</a:t>
            </a:r>
            <a:endParaRPr lang="en-IN" dirty="0"/>
          </a:p>
          <a:p>
            <a:r>
              <a:rPr lang="en-US" dirty="0"/>
              <a:t>I have defined three classes – </a:t>
            </a:r>
            <a:r>
              <a:rPr lang="en-US" dirty="0" err="1"/>
              <a:t>EmbedMessage</a:t>
            </a:r>
            <a:r>
              <a:rPr lang="en-US" dirty="0"/>
              <a:t>, </a:t>
            </a:r>
            <a:r>
              <a:rPr lang="en-US" dirty="0" err="1"/>
              <a:t>NewJFrame</a:t>
            </a:r>
            <a:r>
              <a:rPr lang="en-US" dirty="0"/>
              <a:t>, Main</a:t>
            </a:r>
            <a:endParaRPr lang="en-IN" dirty="0"/>
          </a:p>
          <a:p>
            <a:r>
              <a:rPr lang="en-US" dirty="0"/>
              <a:t>In package Decode -</a:t>
            </a:r>
            <a:endParaRPr lang="en-IN" dirty="0"/>
          </a:p>
          <a:p>
            <a:r>
              <a:rPr lang="en-US" dirty="0"/>
              <a:t>I have defined three classes – </a:t>
            </a:r>
            <a:r>
              <a:rPr lang="en-US" dirty="0" err="1"/>
              <a:t>DecodeMessage</a:t>
            </a:r>
            <a:r>
              <a:rPr lang="en-US" dirty="0"/>
              <a:t>. </a:t>
            </a:r>
            <a:endParaRPr lang="en-IN" dirty="0"/>
          </a:p>
          <a:p>
            <a:r>
              <a:rPr lang="en-US" dirty="0"/>
              <a:t>I import the required classes into other classes as and when required.</a:t>
            </a:r>
          </a:p>
          <a:p>
            <a:pPr marL="82296" indent="0">
              <a:buNone/>
            </a:pPr>
            <a:endParaRPr lang="en-IN" dirty="0"/>
          </a:p>
          <a:p>
            <a:r>
              <a:rPr lang="en-US" dirty="0" err="1"/>
              <a:t>EmbedMessage</a:t>
            </a:r>
            <a:r>
              <a:rPr lang="en-US" dirty="0"/>
              <a:t> – </a:t>
            </a:r>
            <a:endParaRPr lang="en-IN" dirty="0"/>
          </a:p>
          <a:p>
            <a:r>
              <a:rPr lang="en-US" dirty="0"/>
              <a:t>This class is used to </a:t>
            </a:r>
            <a:r>
              <a:rPr lang="en-IN" dirty="0"/>
              <a:t>	</a:t>
            </a:r>
          </a:p>
          <a:p>
            <a:pPr marL="82296" indent="0">
              <a:buNone/>
            </a:pPr>
            <a:r>
              <a:rPr lang="en-IN" dirty="0"/>
              <a:t>	</a:t>
            </a:r>
            <a:r>
              <a:rPr lang="en-US" dirty="0"/>
              <a:t>Accept a message and a accept a cover image from the user. </a:t>
            </a:r>
            <a:endParaRPr lang="en-IN" dirty="0"/>
          </a:p>
          <a:p>
            <a:pPr marL="82296" lvl="0" indent="0">
              <a:buNone/>
            </a:pPr>
            <a:r>
              <a:rPr lang="en-US" dirty="0"/>
              <a:t>	</a:t>
            </a:r>
          </a:p>
          <a:p>
            <a:pPr marL="82296" lvl="0" indent="0">
              <a:buNone/>
            </a:pPr>
            <a:r>
              <a:rPr lang="en-US" dirty="0"/>
              <a:t>	It Embeds the message into the image by simple pixel manipulation. I 	have used LSB manipulation to achieve data hiding in the image. </a:t>
            </a:r>
            <a:endParaRPr lang="en-IN" dirty="0"/>
          </a:p>
          <a:p>
            <a:pPr marL="82296" lvl="0" indent="0">
              <a:buNone/>
            </a:pPr>
            <a:r>
              <a:rPr lang="en-US" dirty="0"/>
              <a:t>	</a:t>
            </a:r>
          </a:p>
          <a:p>
            <a:pPr marL="82296" lvl="0" indent="0">
              <a:buNone/>
            </a:pPr>
            <a:r>
              <a:rPr lang="en-US" dirty="0"/>
              <a:t>	This class also creates a new </a:t>
            </a:r>
            <a:r>
              <a:rPr lang="en-US" dirty="0" err="1"/>
              <a:t>Jframe</a:t>
            </a:r>
            <a:r>
              <a:rPr lang="en-US" dirty="0"/>
              <a:t> window for </a:t>
            </a:r>
            <a:r>
              <a:rPr lang="en-US" dirty="0" err="1"/>
              <a:t>Embeding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Steganography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6313545-7000-42CB-B402-21E6E352F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Tittle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524CA4-826B-4126-8568-EA4835EEB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E68CB8C-9084-42F8-876E-2C0D1E234FFD}"/>
              </a:ext>
            </a:extLst>
          </p:cNvPr>
          <p:cNvSpPr txBox="1">
            <a:spLocks/>
          </p:cNvSpPr>
          <p:nvPr/>
        </p:nvSpPr>
        <p:spPr>
          <a:xfrm>
            <a:off x="1325507" y="838200"/>
            <a:ext cx="7498080" cy="4800600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Char char="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dirty="0" err="1"/>
              <a:t>DecodeMessage</a:t>
            </a:r>
            <a:r>
              <a:rPr lang="en-US" dirty="0"/>
              <a:t> – </a:t>
            </a:r>
            <a:endParaRPr lang="en-IN" dirty="0"/>
          </a:p>
          <a:p>
            <a:pPr marL="82296" indent="0">
              <a:buNone/>
            </a:pPr>
            <a:r>
              <a:rPr lang="en-US" dirty="0"/>
              <a:t>	This class is used to </a:t>
            </a:r>
            <a:endParaRPr lang="en-IN" dirty="0"/>
          </a:p>
          <a:p>
            <a:pPr marL="82296" indent="0">
              <a:buNone/>
            </a:pPr>
            <a:r>
              <a:rPr lang="en-US" dirty="0"/>
              <a:t>	Decodes the message present in the encoded image. </a:t>
            </a:r>
            <a:endParaRPr lang="en-IN" dirty="0"/>
          </a:p>
          <a:p>
            <a:pPr marL="82296" indent="0">
              <a:buNone/>
            </a:pPr>
            <a:r>
              <a:rPr lang="en-US" dirty="0"/>
              <a:t>	Gives an output image in .</a:t>
            </a:r>
            <a:r>
              <a:rPr lang="en-US" dirty="0" err="1"/>
              <a:t>png</a:t>
            </a:r>
            <a:r>
              <a:rPr lang="en-US" dirty="0"/>
              <a:t> format which the user can save. </a:t>
            </a:r>
            <a:endParaRPr lang="en-IN" dirty="0"/>
          </a:p>
          <a:p>
            <a:pPr marL="82296" indent="0">
              <a:buNone/>
            </a:pPr>
            <a:r>
              <a:rPr lang="en-IN" dirty="0"/>
              <a:t>	</a:t>
            </a:r>
            <a:r>
              <a:rPr lang="en-US" dirty="0"/>
              <a:t>This class also creates a new </a:t>
            </a:r>
            <a:r>
              <a:rPr lang="en-US" dirty="0" err="1"/>
              <a:t>Jframe</a:t>
            </a:r>
            <a:r>
              <a:rPr lang="en-US" dirty="0"/>
              <a:t> window for Decoding.</a:t>
            </a:r>
            <a:endParaRPr lang="en-IN" dirty="0"/>
          </a:p>
          <a:p>
            <a:pPr marL="82296" indent="0">
              <a:buNone/>
            </a:pPr>
            <a:r>
              <a:rPr lang="en-US" dirty="0"/>
              <a:t> </a:t>
            </a:r>
            <a:endParaRPr lang="en-IN" dirty="0"/>
          </a:p>
          <a:p>
            <a:r>
              <a:rPr lang="en-US" dirty="0" err="1"/>
              <a:t>NewJFrame</a:t>
            </a:r>
            <a:r>
              <a:rPr lang="en-US" dirty="0"/>
              <a:t> – </a:t>
            </a:r>
            <a:endParaRPr lang="en-IN" dirty="0"/>
          </a:p>
          <a:p>
            <a:pPr marL="82296" indent="0">
              <a:buNone/>
            </a:pPr>
            <a:r>
              <a:rPr lang="en-US" dirty="0"/>
              <a:t>	This class is used to </a:t>
            </a:r>
            <a:endParaRPr lang="en-IN" dirty="0"/>
          </a:p>
          <a:p>
            <a:pPr marL="82296" indent="0">
              <a:buNone/>
            </a:pPr>
            <a:r>
              <a:rPr lang="en-US" dirty="0"/>
              <a:t>	Create objects of class </a:t>
            </a:r>
            <a:r>
              <a:rPr lang="en-US" dirty="0" err="1"/>
              <a:t>EncodeMessage</a:t>
            </a:r>
            <a:r>
              <a:rPr lang="en-US" dirty="0"/>
              <a:t> and </a:t>
            </a:r>
            <a:r>
              <a:rPr lang="en-US" dirty="0" err="1"/>
              <a:t>DecodeMessage</a:t>
            </a:r>
            <a:endParaRPr lang="en-IN" dirty="0"/>
          </a:p>
          <a:p>
            <a:pPr marL="82296" indent="0">
              <a:buNone/>
            </a:pPr>
            <a:r>
              <a:rPr lang="en-US" dirty="0"/>
              <a:t>	Calls member methods of </a:t>
            </a:r>
            <a:r>
              <a:rPr lang="en-US" dirty="0" err="1"/>
              <a:t>EncodeMessage</a:t>
            </a:r>
            <a:r>
              <a:rPr lang="en-US" dirty="0"/>
              <a:t> and</a:t>
            </a:r>
          </a:p>
          <a:p>
            <a:pPr marL="82296" indent="0">
              <a:buNone/>
            </a:pPr>
            <a:r>
              <a:rPr lang="en-US" dirty="0"/>
              <a:t>	</a:t>
            </a:r>
            <a:r>
              <a:rPr lang="en-US" dirty="0" err="1"/>
              <a:t>DecodeMessage</a:t>
            </a:r>
            <a:endParaRPr lang="en-IN" dirty="0"/>
          </a:p>
          <a:p>
            <a:pPr marL="82296" indent="0">
              <a:buNone/>
            </a:pPr>
            <a:r>
              <a:rPr lang="en-US" dirty="0"/>
              <a:t> </a:t>
            </a:r>
            <a:endParaRPr lang="en-IN" dirty="0"/>
          </a:p>
          <a:p>
            <a:r>
              <a:rPr lang="en-US" dirty="0"/>
              <a:t>Main – </a:t>
            </a:r>
            <a:endParaRPr lang="en-IN" dirty="0"/>
          </a:p>
          <a:p>
            <a:pPr marL="402336" lvl="1" indent="0">
              <a:buNone/>
            </a:pPr>
            <a:r>
              <a:rPr lang="en-US" dirty="0"/>
              <a:t>	This class contains the </a:t>
            </a:r>
            <a:r>
              <a:rPr lang="en-US" dirty="0" err="1"/>
              <a:t>psvm</a:t>
            </a:r>
            <a:r>
              <a:rPr lang="en-US" dirty="0"/>
              <a:t> method and is used to create an object 	of class </a:t>
            </a:r>
            <a:r>
              <a:rPr lang="en-US" dirty="0" err="1"/>
              <a:t>NewJFrame</a:t>
            </a:r>
            <a:r>
              <a:rPr lang="en-US" dirty="0"/>
              <a:t> and calls member methods.</a:t>
            </a:r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198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and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spc="-5" dirty="0">
                <a:latin typeface="Arial"/>
                <a:cs typeface="Arial"/>
              </a:rPr>
              <a:t>Interest </a:t>
            </a:r>
            <a:r>
              <a:rPr lang="en-US" sz="2000" dirty="0">
                <a:latin typeface="Arial"/>
                <a:cs typeface="Arial"/>
              </a:rPr>
              <a:t>in </a:t>
            </a:r>
            <a:r>
              <a:rPr lang="en-US" sz="2000" spc="-5" dirty="0">
                <a:latin typeface="Arial"/>
                <a:cs typeface="Arial"/>
              </a:rPr>
              <a:t>the </a:t>
            </a:r>
            <a:r>
              <a:rPr lang="en-US" sz="2000" dirty="0">
                <a:latin typeface="Arial"/>
                <a:cs typeface="Arial"/>
              </a:rPr>
              <a:t>use of steganography in our current digital age can be attributed </a:t>
            </a:r>
            <a:r>
              <a:rPr lang="en-US" sz="2000" spc="-10" dirty="0">
                <a:latin typeface="Arial"/>
                <a:cs typeface="Arial"/>
              </a:rPr>
              <a:t>to  </a:t>
            </a:r>
            <a:r>
              <a:rPr lang="en-US" sz="2000" dirty="0">
                <a:latin typeface="Arial"/>
                <a:cs typeface="Arial"/>
              </a:rPr>
              <a:t>both the desire of individuals </a:t>
            </a:r>
            <a:r>
              <a:rPr lang="en-US" sz="2000" spc="-5" dirty="0">
                <a:latin typeface="Arial"/>
                <a:cs typeface="Arial"/>
              </a:rPr>
              <a:t>to </a:t>
            </a:r>
            <a:r>
              <a:rPr lang="en-US" sz="2000" dirty="0">
                <a:latin typeface="Arial"/>
                <a:cs typeface="Arial"/>
              </a:rPr>
              <a:t>hide communication through a medium rife </a:t>
            </a:r>
            <a:r>
              <a:rPr lang="en-US" sz="2000" spc="-10" dirty="0">
                <a:latin typeface="Arial"/>
                <a:cs typeface="Arial"/>
              </a:rPr>
              <a:t>with  </a:t>
            </a:r>
            <a:r>
              <a:rPr lang="en-US" sz="2000" dirty="0">
                <a:latin typeface="Arial"/>
                <a:cs typeface="Arial"/>
              </a:rPr>
              <a:t>potential listeners, or in the case of digital </a:t>
            </a:r>
            <a:r>
              <a:rPr lang="en-US" sz="2000" spc="-5" dirty="0">
                <a:latin typeface="Arial"/>
                <a:cs typeface="Arial"/>
              </a:rPr>
              <a:t>watermarking, the </a:t>
            </a:r>
            <a:r>
              <a:rPr lang="en-US" sz="2000" dirty="0">
                <a:latin typeface="Arial"/>
                <a:cs typeface="Arial"/>
              </a:rPr>
              <a:t>absolute necessity </a:t>
            </a:r>
            <a:r>
              <a:rPr lang="en-US" sz="2000" spc="10" dirty="0">
                <a:latin typeface="Arial"/>
                <a:cs typeface="Arial"/>
              </a:rPr>
              <a:t>of  </a:t>
            </a:r>
            <a:r>
              <a:rPr lang="en-US" sz="2000" dirty="0">
                <a:latin typeface="Arial"/>
                <a:cs typeface="Arial"/>
              </a:rPr>
              <a:t>maintaining control over </a:t>
            </a:r>
            <a:r>
              <a:rPr lang="en-US" sz="2000" spc="-45" dirty="0">
                <a:latin typeface="Arial"/>
                <a:cs typeface="Arial"/>
              </a:rPr>
              <a:t>one's </a:t>
            </a:r>
            <a:r>
              <a:rPr lang="en-US" sz="2000" dirty="0">
                <a:latin typeface="Arial"/>
                <a:cs typeface="Arial"/>
              </a:rPr>
              <a:t>ownership </a:t>
            </a:r>
            <a:r>
              <a:rPr lang="en-US" sz="2000" spc="5" dirty="0">
                <a:latin typeface="Arial"/>
                <a:cs typeface="Arial"/>
              </a:rPr>
              <a:t>and </a:t>
            </a:r>
            <a:r>
              <a:rPr lang="en-US" sz="2000" spc="-5" dirty="0">
                <a:latin typeface="Arial"/>
                <a:cs typeface="Arial"/>
              </a:rPr>
              <a:t>the </a:t>
            </a:r>
            <a:r>
              <a:rPr lang="en-US" sz="2000" dirty="0">
                <a:latin typeface="Arial"/>
                <a:cs typeface="Arial"/>
              </a:rPr>
              <a:t>integrity </a:t>
            </a:r>
            <a:r>
              <a:rPr lang="en-US" sz="2000" spc="5" dirty="0">
                <a:latin typeface="Arial"/>
                <a:cs typeface="Arial"/>
              </a:rPr>
              <a:t>of </a:t>
            </a:r>
            <a:r>
              <a:rPr lang="en-US" sz="2000" dirty="0">
                <a:latin typeface="Arial"/>
                <a:cs typeface="Arial"/>
              </a:rPr>
              <a:t>data as it passes  through this medium. </a:t>
            </a:r>
          </a:p>
          <a:p>
            <a:r>
              <a:rPr lang="en-US" sz="2000" dirty="0">
                <a:latin typeface="Arial"/>
                <a:cs typeface="Arial"/>
              </a:rPr>
              <a:t>This </a:t>
            </a:r>
            <a:r>
              <a:rPr lang="en-US" sz="2000" spc="-5" dirty="0">
                <a:latin typeface="Arial"/>
                <a:cs typeface="Arial"/>
              </a:rPr>
              <a:t>increased </a:t>
            </a:r>
            <a:r>
              <a:rPr lang="en-US" sz="2000" dirty="0">
                <a:latin typeface="Arial"/>
                <a:cs typeface="Arial"/>
              </a:rPr>
              <a:t>interest is evidenced in </a:t>
            </a:r>
            <a:r>
              <a:rPr lang="en-US" sz="2000" spc="-5" dirty="0">
                <a:latin typeface="Arial"/>
                <a:cs typeface="Arial"/>
              </a:rPr>
              <a:t>the </a:t>
            </a:r>
            <a:r>
              <a:rPr lang="en-US" sz="2000" dirty="0">
                <a:latin typeface="Arial"/>
                <a:cs typeface="Arial"/>
              </a:rPr>
              <a:t>sheer number of  available tools to provide easy steganographic techniques </a:t>
            </a:r>
            <a:r>
              <a:rPr lang="en-US" sz="2000" spc="-5" dirty="0">
                <a:latin typeface="Arial"/>
                <a:cs typeface="Arial"/>
              </a:rPr>
              <a:t>to </a:t>
            </a:r>
            <a:r>
              <a:rPr lang="en-US" sz="2000" dirty="0">
                <a:latin typeface="Arial"/>
                <a:cs typeface="Arial"/>
              </a:rPr>
              <a:t>the </a:t>
            </a:r>
            <a:r>
              <a:rPr lang="en-US" sz="2000" spc="5" dirty="0">
                <a:latin typeface="Arial"/>
                <a:cs typeface="Arial"/>
              </a:rPr>
              <a:t>end </a:t>
            </a:r>
            <a:r>
              <a:rPr lang="en-US" sz="2000" spc="-20" dirty="0">
                <a:latin typeface="Arial"/>
                <a:cs typeface="Arial"/>
              </a:rPr>
              <a:t>user, </a:t>
            </a:r>
            <a:r>
              <a:rPr lang="en-US" sz="2000" dirty="0">
                <a:latin typeface="Arial"/>
                <a:cs typeface="Arial"/>
              </a:rPr>
              <a:t>as </a:t>
            </a:r>
            <a:r>
              <a:rPr lang="en-US" sz="2000" spc="-5" dirty="0">
                <a:latin typeface="Arial"/>
                <a:cs typeface="Arial"/>
              </a:rPr>
              <a:t>well </a:t>
            </a:r>
            <a:r>
              <a:rPr lang="en-US" sz="2000" dirty="0">
                <a:latin typeface="Arial"/>
                <a:cs typeface="Arial"/>
              </a:rPr>
              <a:t>as  </a:t>
            </a:r>
            <a:r>
              <a:rPr lang="en-US" sz="2000" spc="-5" dirty="0">
                <a:latin typeface="Arial"/>
                <a:cs typeface="Arial"/>
              </a:rPr>
              <a:t>the proliferation </a:t>
            </a:r>
            <a:r>
              <a:rPr lang="en-US" sz="2000" dirty="0">
                <a:latin typeface="Arial"/>
                <a:cs typeface="Arial"/>
              </a:rPr>
              <a:t>of research and press on </a:t>
            </a:r>
            <a:r>
              <a:rPr lang="en-US" sz="2000" spc="-5" dirty="0">
                <a:latin typeface="Arial"/>
                <a:cs typeface="Arial"/>
              </a:rPr>
              <a:t>the</a:t>
            </a:r>
            <a:r>
              <a:rPr lang="en-US" sz="2000" spc="30" dirty="0">
                <a:latin typeface="Arial"/>
                <a:cs typeface="Arial"/>
              </a:rPr>
              <a:t> </a:t>
            </a:r>
            <a:r>
              <a:rPr lang="en-US" sz="2000" dirty="0">
                <a:latin typeface="Arial"/>
                <a:cs typeface="Arial"/>
              </a:rPr>
              <a:t>topic.</a:t>
            </a:r>
          </a:p>
          <a:p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Steganography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543</TotalTime>
  <Words>533</Words>
  <Application>Microsoft Office PowerPoint</Application>
  <PresentationFormat>On-screen Show (4:3)</PresentationFormat>
  <Paragraphs>118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Gill Sans MT</vt:lpstr>
      <vt:lpstr>Times New Roman</vt:lpstr>
      <vt:lpstr>Verdana</vt:lpstr>
      <vt:lpstr>Wingdings</vt:lpstr>
      <vt:lpstr>Wingdings 2</vt:lpstr>
      <vt:lpstr>Solstice</vt:lpstr>
      <vt:lpstr>PowerPoint Presentation</vt:lpstr>
      <vt:lpstr>Introduction</vt:lpstr>
      <vt:lpstr>Proposed System: Advantages</vt:lpstr>
      <vt:lpstr>PowerPoint Presentation</vt:lpstr>
      <vt:lpstr>Animation of project</vt:lpstr>
      <vt:lpstr>Flowchart</vt:lpstr>
      <vt:lpstr>Source code explanation</vt:lpstr>
      <vt:lpstr>PowerPoint Presentation</vt:lpstr>
      <vt:lpstr>Result and conclusion</vt:lpstr>
      <vt:lpstr>Application and references </vt:lpstr>
      <vt:lpstr>Future scope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Ajinkya</dc:creator>
  <cp:lastModifiedBy>Vineet Tambe</cp:lastModifiedBy>
  <cp:revision>16</cp:revision>
  <dcterms:created xsi:type="dcterms:W3CDTF">2006-08-16T00:00:00Z</dcterms:created>
  <dcterms:modified xsi:type="dcterms:W3CDTF">2019-07-04T16:27:38Z</dcterms:modified>
</cp:coreProperties>
</file>

<file path=docProps/thumbnail.jpeg>
</file>